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CA578-C8E4-42C0-A570-7E486C8809C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391C8-1CC7-4CAC-85BE-ABDC26363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2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big antennas or HF rig required – just a Tech license and enthusiasm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391C8-1CC7-4CAC-85BE-ABDC263630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gUtRRwJ5Y8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8AD4-E4C7-0E76-F8F9-2F10BE89F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855" y="585948"/>
            <a:ext cx="11360036" cy="871791"/>
          </a:xfrm>
        </p:spPr>
        <p:txBody>
          <a:bodyPr>
            <a:normAutofit/>
          </a:bodyPr>
          <a:lstStyle/>
          <a:p>
            <a:r>
              <a:rPr lang="en-US" sz="5400" dirty="0"/>
              <a:t>Getting Started with Amateur Radio Satellites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DF8B5-6BC1-9667-BB2D-0049129BB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217" y="1653541"/>
            <a:ext cx="6353312" cy="541903"/>
          </a:xfrm>
        </p:spPr>
        <p:txBody>
          <a:bodyPr/>
          <a:lstStyle/>
          <a:p>
            <a:r>
              <a:rPr lang="en-US" dirty="0"/>
              <a:t>Talking to Space from Your Backyard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78DAF-B528-F86E-817D-EC2D8498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569" y="5002027"/>
            <a:ext cx="1321311" cy="130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0F2A3-0EF9-F7CD-85A7-8B1AE7D97577}"/>
              </a:ext>
            </a:extLst>
          </p:cNvPr>
          <p:cNvSpPr txBox="1"/>
          <p:nvPr/>
        </p:nvSpPr>
        <p:spPr>
          <a:xfrm>
            <a:off x="8909983" y="5153612"/>
            <a:ext cx="283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James C. Hall, WB4YDL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April 23,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275A8-C883-90CB-B164-AC3007C10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99" y="2754197"/>
            <a:ext cx="4624499" cy="34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EF6A5-8099-E671-6321-D63F5C21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538162"/>
            <a:ext cx="874395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00BD-3AC2-9B3E-E7DB-882B88D7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&amp; Track Satellites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EB869-3EF8-9C2A-4F0C-9D9C4E53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1565812"/>
          </a:xfrm>
        </p:spPr>
        <p:txBody>
          <a:bodyPr/>
          <a:lstStyle/>
          <a:p>
            <a:r>
              <a:rPr lang="en-US" dirty="0"/>
              <a:t>Free tools: AMSAT application, Heavens-Above.com, </a:t>
            </a:r>
            <a:r>
              <a:rPr lang="en-US" dirty="0" err="1"/>
              <a:t>Orbitron</a:t>
            </a:r>
            <a:r>
              <a:rPr lang="en-US" dirty="0"/>
              <a:t>, </a:t>
            </a:r>
            <a:r>
              <a:rPr lang="en-US" dirty="0" err="1"/>
              <a:t>Gpredict</a:t>
            </a:r>
            <a:r>
              <a:rPr lang="en-US" dirty="0"/>
              <a:t>, </a:t>
            </a:r>
            <a:r>
              <a:rPr lang="en-US" dirty="0" err="1"/>
              <a:t>SkyRoof</a:t>
            </a:r>
            <a:r>
              <a:rPr lang="en-US" dirty="0"/>
              <a:t> or …</a:t>
            </a:r>
          </a:p>
          <a:p>
            <a:r>
              <a:rPr lang="en-US" dirty="0"/>
              <a:t>Smartphone Apps: </a:t>
            </a:r>
            <a:r>
              <a:rPr lang="en-US" dirty="0" err="1"/>
              <a:t>GoSatWatch</a:t>
            </a:r>
            <a:r>
              <a:rPr lang="en-US" dirty="0"/>
              <a:t> (iOS), </a:t>
            </a:r>
            <a:r>
              <a:rPr lang="en-US" dirty="0" err="1"/>
              <a:t>AMSATDroid</a:t>
            </a:r>
            <a:r>
              <a:rPr lang="en-US" dirty="0"/>
              <a:t>, </a:t>
            </a:r>
            <a:r>
              <a:rPr lang="en-US" dirty="0" err="1"/>
              <a:t>Orbitrack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D5C397-4D60-0684-E162-2A1CD7C66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83" y="3338762"/>
            <a:ext cx="1538641" cy="3330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158FF-5026-7966-4B81-CBE36214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84" y="3338762"/>
            <a:ext cx="1539232" cy="333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1D983-5347-CCB0-78D3-DAAEC183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820" y="3338762"/>
            <a:ext cx="1539232" cy="33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6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96AA-E5D2-6012-AA0B-BE3E0CF8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A4DC-BEE4-BEBB-1AD2-CD87E5FF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2041700"/>
          </a:xfrm>
        </p:spPr>
        <p:txBody>
          <a:bodyPr>
            <a:normAutofit fontScale="92500"/>
          </a:bodyPr>
          <a:lstStyle/>
          <a:p>
            <a:r>
              <a:rPr lang="en-US" dirty="0"/>
              <a:t>AOS: Acquisition of signal</a:t>
            </a:r>
          </a:p>
          <a:p>
            <a:r>
              <a:rPr lang="en-US" dirty="0"/>
              <a:t>TCA: Time of closest approach (Maximum elevation)</a:t>
            </a:r>
          </a:p>
          <a:p>
            <a:r>
              <a:rPr lang="en-US" dirty="0"/>
              <a:t>LOS: Loss of signal</a:t>
            </a:r>
          </a:p>
          <a:p>
            <a:r>
              <a:rPr lang="en-US" dirty="0"/>
              <a:t>Doppler shift: frequency slides up/down as satellite approaches/recedes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7F4D3-05BF-EA20-99DF-FB1D9A27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942" y="3965530"/>
            <a:ext cx="3943350" cy="2609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321B4-AF7D-2BC1-6A74-F1BE4C3B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64" y="3968706"/>
            <a:ext cx="4330538" cy="26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6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D1B0-FE26-708E-EC8E-ACFB3469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70C4-A636-88FE-D72C-82B3A588F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535876"/>
          </a:xfrm>
        </p:spPr>
        <p:txBody>
          <a:bodyPr/>
          <a:lstStyle/>
          <a:p>
            <a:r>
              <a:rPr lang="en-US" dirty="0"/>
              <a:t>Check pass prediction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8FFED-BB6B-3E00-DB20-806C50C54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00" y="2361501"/>
            <a:ext cx="5776282" cy="419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BB74A-BFE6-8BA5-B414-686839ED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647" y="2361500"/>
            <a:ext cx="1905269" cy="4190814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414176AE-F819-43C5-92D3-04987EE78BFB}"/>
              </a:ext>
            </a:extLst>
          </p:cNvPr>
          <p:cNvSpPr/>
          <p:nvPr/>
        </p:nvSpPr>
        <p:spPr>
          <a:xfrm rot="-10800000">
            <a:off x="7248453" y="4442288"/>
            <a:ext cx="2011655" cy="209550"/>
          </a:xfrm>
          <a:prstGeom prst="trapezoid">
            <a:avLst>
              <a:gd name="adj" fmla="val 0"/>
            </a:avLst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D9A7A6-C2B1-14C4-EE9F-E64B22C4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473" y="2359902"/>
            <a:ext cx="1937858" cy="4194012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19038B31-CF07-4960-8BA8-9C747310CF9F}"/>
              </a:ext>
            </a:extLst>
          </p:cNvPr>
          <p:cNvSpPr/>
          <p:nvPr/>
        </p:nvSpPr>
        <p:spPr>
          <a:xfrm>
            <a:off x="2190895" y="4610746"/>
            <a:ext cx="1280160" cy="267345"/>
          </a:xfrm>
          <a:prstGeom prst="rect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1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CE4F4-3F4E-3147-B40C-94454CF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042DA-3471-5C56-D96E-EDB476DA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533992"/>
          </a:xfrm>
        </p:spPr>
        <p:txBody>
          <a:bodyPr/>
          <a:lstStyle/>
          <a:p>
            <a:r>
              <a:rPr lang="en-US" dirty="0"/>
              <a:t>Check the status of the satellite - https://www.amsat.org/status/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F0F83-4853-D4FB-8FEC-ABC9C4801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434" y="2320871"/>
            <a:ext cx="4179132" cy="4417016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AC4C4CF-D285-2AB1-24EE-C8F503665F53}"/>
              </a:ext>
            </a:extLst>
          </p:cNvPr>
          <p:cNvSpPr/>
          <p:nvPr/>
        </p:nvSpPr>
        <p:spPr>
          <a:xfrm>
            <a:off x="7942881" y="3866826"/>
            <a:ext cx="585061" cy="29090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EC34-C6FC-A049-0195-89FE1B1B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DF05A-9904-A361-F981-78C21C3E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25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Program radio memories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D6DA54-5554-8CCE-E0B4-AD6C6296C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70070"/>
              </p:ext>
            </p:extLst>
          </p:nvPr>
        </p:nvGraphicFramePr>
        <p:xfrm>
          <a:off x="2032000" y="2479056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2711837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3797255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9588868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217023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8504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Channel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TX 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TX 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 Freq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90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437.815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28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089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437.805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228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590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437.795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669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437.790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020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437.785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984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42B7A7-45EE-B951-EA9D-2D2468171F1D}"/>
              </a:ext>
            </a:extLst>
          </p:cNvPr>
          <p:cNvSpPr txBox="1"/>
          <p:nvPr/>
        </p:nvSpPr>
        <p:spPr>
          <a:xfrm>
            <a:off x="1311729" y="5673703"/>
            <a:ext cx="985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it easy and use CHIRP or RT Systems programmers to manage memory channels on your radio(s)</a:t>
            </a:r>
          </a:p>
        </p:txBody>
      </p:sp>
    </p:spTree>
    <p:extLst>
      <p:ext uri="{BB962C8B-B14F-4D97-AF65-F5344CB8AC3E}">
        <p14:creationId xmlns:p14="http://schemas.microsoft.com/office/powerpoint/2010/main" val="253547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4587-C257-48FD-4841-1991D6CB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3F5B0-E637-9630-F67F-11D9ED4C2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Listen First !</a:t>
            </a:r>
          </a:p>
          <a:p>
            <a:r>
              <a:rPr lang="en-US" dirty="0"/>
              <a:t>Open your squelch – usually a menu setting in the HT</a:t>
            </a:r>
          </a:p>
          <a:p>
            <a:r>
              <a:rPr lang="en-US" dirty="0"/>
              <a:t>Antenna attached to radio(s)</a:t>
            </a:r>
          </a:p>
          <a:p>
            <a:r>
              <a:rPr lang="en-US" dirty="0"/>
              <a:t>Use a smartphone – Voice Memo (iOS), Voice Recorder (Android), </a:t>
            </a:r>
            <a:r>
              <a:rPr lang="en-US" dirty="0" err="1"/>
              <a:t>Mideo</a:t>
            </a:r>
            <a:r>
              <a:rPr lang="en-US" dirty="0"/>
              <a:t>. Can record while running another app e.g. your tracking app. It is on right !?</a:t>
            </a:r>
          </a:p>
          <a:p>
            <a:r>
              <a:rPr lang="en-US" dirty="0"/>
              <a:t>Know where to point your antenna e.g. NW in this case</a:t>
            </a:r>
          </a:p>
          <a:p>
            <a:r>
              <a:rPr lang="en-US" dirty="0"/>
              <a:t>Adjust for Doppler – start high in receive frequency</a:t>
            </a:r>
          </a:p>
        </p:txBody>
      </p:sp>
    </p:spTree>
    <p:extLst>
      <p:ext uri="{BB962C8B-B14F-4D97-AF65-F5344CB8AC3E}">
        <p14:creationId xmlns:p14="http://schemas.microsoft.com/office/powerpoint/2010/main" val="101852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34FD-463A-26F1-041A-7B2D6DEA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8C5B-55BC-6408-42E2-EEFB0195C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make a call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Do NOT call CQ on FM ‘birds’ 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Listen for a strong station e.g. W4ABC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Once he is free, call W4ABC, Kilo Four Romeo Foxtrot Tango, Echo Mike 56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Remember, he knows his call – use phonetics only on your call &amp; grid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He may return: K4RFT, Echo Lima 94, QSL 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Finish with YOUR call: K4RFT QSL Thanks !</a:t>
            </a:r>
          </a:p>
          <a:p>
            <a:r>
              <a:rPr lang="en-US" dirty="0"/>
              <a:t>Remember to keep tracking with your antenna – rotate your wrist to adjust polarity for the strongest signal</a:t>
            </a:r>
          </a:p>
          <a:p>
            <a:r>
              <a:rPr lang="en-US" dirty="0"/>
              <a:t>FM ‘birds’ are busy so NO rag-chewing</a:t>
            </a:r>
          </a:p>
        </p:txBody>
      </p:sp>
    </p:spTree>
    <p:extLst>
      <p:ext uri="{BB962C8B-B14F-4D97-AF65-F5344CB8AC3E}">
        <p14:creationId xmlns:p14="http://schemas.microsoft.com/office/powerpoint/2010/main" val="87892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50B4-9737-E608-8B82-10A3ABBB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Operating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62DB6-E1A1-7EED-1264-5055D634F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813" y="1530457"/>
            <a:ext cx="6750373" cy="3797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6BDE2C-BA42-5EC4-1907-AFCEEDBB4E87}"/>
              </a:ext>
            </a:extLst>
          </p:cNvPr>
          <p:cNvSpPr txBox="1"/>
          <p:nvPr/>
        </p:nvSpPr>
        <p:spPr>
          <a:xfrm>
            <a:off x="1425197" y="5494148"/>
            <a:ext cx="934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Congratulations ! You’ve made your first satellite contact. Quite an experience indeed ! Now go put the QSO in your log and send it up to LOTW</a:t>
            </a:r>
          </a:p>
        </p:txBody>
      </p:sp>
    </p:spTree>
    <p:extLst>
      <p:ext uri="{BB962C8B-B14F-4D97-AF65-F5344CB8AC3E}">
        <p14:creationId xmlns:p14="http://schemas.microsoft.com/office/powerpoint/2010/main" val="6771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86B8-9876-A4E7-C7CA-C6CFA4BB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54" y="0"/>
            <a:ext cx="10515600" cy="1325563"/>
          </a:xfrm>
        </p:spPr>
        <p:txBody>
          <a:bodyPr/>
          <a:lstStyle/>
          <a:p>
            <a:r>
              <a:rPr lang="en-US" dirty="0"/>
              <a:t>Mike K8MRD First Sat Contact</a:t>
            </a:r>
          </a:p>
        </p:txBody>
      </p:sp>
      <p:pic>
        <p:nvPicPr>
          <p:cNvPr id="4" name="Online Media 3" title="I Did It!  My First Satellite Contact!">
            <a:hlinkClick r:id="" action="ppaction://media"/>
            <a:extLst>
              <a:ext uri="{FF2B5EF4-FFF2-40B4-BE49-F238E27FC236}">
                <a16:creationId xmlns:a16="http://schemas.microsoft.com/office/drawing/2014/main" id="{E9C9B45A-FEB0-327B-668C-3112985309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06637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95C1B-DA73-95C2-B2FA-74F9AE54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You’ll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9092F-7C40-BE4B-0DB4-EEDC4D21E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5179200" cy="4351338"/>
          </a:xfrm>
        </p:spPr>
        <p:txBody>
          <a:bodyPr/>
          <a:lstStyle/>
          <a:p>
            <a:r>
              <a:rPr lang="en-US" dirty="0"/>
              <a:t>Why satellites are awesome</a:t>
            </a:r>
          </a:p>
          <a:p>
            <a:r>
              <a:rPr lang="en-US" dirty="0"/>
              <a:t>How they work (basics)</a:t>
            </a:r>
          </a:p>
          <a:p>
            <a:r>
              <a:rPr lang="en-US" dirty="0"/>
              <a:t>Equipment (cheap &amp; simple)</a:t>
            </a:r>
          </a:p>
          <a:p>
            <a:r>
              <a:rPr lang="en-US" dirty="0"/>
              <a:t>Tracking and Doppler</a:t>
            </a:r>
          </a:p>
          <a:p>
            <a:r>
              <a:rPr lang="en-US" dirty="0"/>
              <a:t>Step-by-step operating</a:t>
            </a:r>
          </a:p>
          <a:p>
            <a:r>
              <a:rPr lang="en-US" dirty="0"/>
              <a:t>Current beginner satellites</a:t>
            </a:r>
          </a:p>
          <a:p>
            <a:r>
              <a:rPr lang="en-US" dirty="0"/>
              <a:t>Tips, etiquette, and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96E17-3BE9-0567-97A1-48F55F1C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27" y="2005495"/>
            <a:ext cx="4794658" cy="32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EA52-D5CF-C1A8-F103-DC65F6C8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Work Satellites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2F250-9B5C-130B-06BC-7F5790945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689948" cy="4351338"/>
          </a:xfrm>
        </p:spPr>
        <p:txBody>
          <a:bodyPr/>
          <a:lstStyle/>
          <a:p>
            <a:r>
              <a:rPr lang="en-US" dirty="0"/>
              <a:t>Work DX on VHF/UHF with a handheld</a:t>
            </a:r>
          </a:p>
          <a:p>
            <a:r>
              <a:rPr lang="en-US" dirty="0"/>
              <a:t>Portable fun (POTA, Field Day, SOTA)</a:t>
            </a:r>
          </a:p>
          <a:p>
            <a:r>
              <a:rPr lang="en-US" dirty="0"/>
              <a:t>Science + radio + space</a:t>
            </a:r>
          </a:p>
          <a:p>
            <a:r>
              <a:rPr lang="en-US" dirty="0"/>
              <a:t>Great entry after getting your Tech license</a:t>
            </a:r>
          </a:p>
          <a:p>
            <a:r>
              <a:rPr lang="en-US" dirty="0"/>
              <a:t>Real contacts in 10-15 minutes per pass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2BD7F-E85F-8268-339E-347E35263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392" y="1137478"/>
            <a:ext cx="3441418" cy="45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C731-0588-49ED-F832-A715FD3D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Amateur Radio Satellites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F3B9F-1EA5-906D-FEE4-A5B3D9F4E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487" y="1825625"/>
            <a:ext cx="10597322" cy="1995418"/>
          </a:xfrm>
        </p:spPr>
        <p:txBody>
          <a:bodyPr/>
          <a:lstStyle/>
          <a:p>
            <a:r>
              <a:rPr lang="en-US" dirty="0"/>
              <a:t>AMSAT – Radio Amateur Satellite Corporation – builds/launches them</a:t>
            </a:r>
          </a:p>
          <a:p>
            <a:r>
              <a:rPr lang="en-US" dirty="0"/>
              <a:t>Low Earth Orbit (LEO) “birds” pass overhead every 90 minutes</a:t>
            </a:r>
          </a:p>
          <a:p>
            <a:r>
              <a:rPr lang="en-US" dirty="0"/>
              <a:t>Act like repeaters in space (FM easiest for beginners)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0ADB0-6F63-AD31-9A14-576C4E425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91" y="3585299"/>
            <a:ext cx="7191513" cy="302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FCD5-1D93-1025-398D-02ACFCCB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Satellites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D82ED-458A-9A87-6313-AD7AF52F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7546922" cy="1761297"/>
          </a:xfrm>
        </p:spPr>
        <p:txBody>
          <a:bodyPr/>
          <a:lstStyle/>
          <a:p>
            <a:r>
              <a:rPr lang="en-US" dirty="0"/>
              <a:t>FM Repeater (easiest – like a repeater in space )</a:t>
            </a:r>
          </a:p>
          <a:p>
            <a:r>
              <a:rPr lang="en-US" dirty="0"/>
              <a:t>Linear Transponders (SSB/CW – next level)</a:t>
            </a:r>
          </a:p>
          <a:p>
            <a:r>
              <a:rPr lang="en-US" dirty="0"/>
              <a:t>Digital / packet (ISS digipeater,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E42DE-5874-D7B8-F200-C2D33211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464" y="3429000"/>
            <a:ext cx="5659071" cy="32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3CCA-142E-18B0-A63B-BBCE043B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You Actually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F512E-CCAE-3EC2-1FA6-8BE5B3BEA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Radio(s): Dual-band HT - Baofeng UV-5R or a pair UV-5R Mini (&lt;$40) ; better </a:t>
            </a:r>
            <a:r>
              <a:rPr lang="en-US" dirty="0" err="1"/>
              <a:t>Yaesu</a:t>
            </a:r>
            <a:r>
              <a:rPr lang="en-US" dirty="0"/>
              <a:t> FT-65R or older Kenwood HT e.g. D7, D72 for full duplex</a:t>
            </a:r>
          </a:p>
          <a:p>
            <a:r>
              <a:rPr lang="en-US" dirty="0"/>
              <a:t>Antenna: Portable Yagi e.g. Arrow II or Elk ($140-200)</a:t>
            </a:r>
          </a:p>
          <a:p>
            <a:r>
              <a:rPr lang="en-US" dirty="0"/>
              <a:t>Optional: Smartphone app for tracking and voice recording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4C570-28C0-D85A-8502-0B1BAB97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319" y="4132189"/>
            <a:ext cx="3945362" cy="264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00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37F1C3-116D-4DFC-3055-D4DEEFA8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1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9A2A15-B8B8-B7BB-BBBF-79B95DE1D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96" y="70029"/>
            <a:ext cx="11943008" cy="671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5D9799-5C52-2A3A-8927-49F45A3FE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95287"/>
            <a:ext cx="99822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052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406</TotalTime>
  <Words>634</Words>
  <Application>Microsoft Office PowerPoint</Application>
  <PresentationFormat>Widescreen</PresentationFormat>
  <Paragraphs>108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Corbel</vt:lpstr>
      <vt:lpstr>Courier New</vt:lpstr>
      <vt:lpstr>Depth</vt:lpstr>
      <vt:lpstr>Getting Started with Amateur Radio Satellites</vt:lpstr>
      <vt:lpstr>What You’ll Learn</vt:lpstr>
      <vt:lpstr>Why Work Satellites ?</vt:lpstr>
      <vt:lpstr>What Are Amateur Radio Satellites ?</vt:lpstr>
      <vt:lpstr>Type of Satellites</vt:lpstr>
      <vt:lpstr>Equipment You Actually Need</vt:lpstr>
      <vt:lpstr>PowerPoint Presentation</vt:lpstr>
      <vt:lpstr>PowerPoint Presentation</vt:lpstr>
      <vt:lpstr>PowerPoint Presentation</vt:lpstr>
      <vt:lpstr>PowerPoint Presentation</vt:lpstr>
      <vt:lpstr>How to Find &amp; Track Satellites</vt:lpstr>
      <vt:lpstr>Key Terms</vt:lpstr>
      <vt:lpstr>Step-by-Step Operating</vt:lpstr>
      <vt:lpstr>Step-by-Step Operating</vt:lpstr>
      <vt:lpstr>Step-by-Step Operating</vt:lpstr>
      <vt:lpstr>Step-by-Step Operating</vt:lpstr>
      <vt:lpstr>Step-by-Step Operating</vt:lpstr>
      <vt:lpstr>Step-by-Step Operating</vt:lpstr>
      <vt:lpstr>Mike K8MRD First Sat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Hall</dc:creator>
  <cp:lastModifiedBy>James Hall</cp:lastModifiedBy>
  <cp:revision>13</cp:revision>
  <dcterms:created xsi:type="dcterms:W3CDTF">2026-04-19T20:56:26Z</dcterms:created>
  <dcterms:modified xsi:type="dcterms:W3CDTF">2026-04-23T02:01:06Z</dcterms:modified>
</cp:coreProperties>
</file>